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57" r:id="rId24"/>
    <p:sldId id="258" r:id="rId25"/>
    <p:sldId id="259" r:id="rId26"/>
    <p:sldId id="260" r:id="rId27"/>
    <p:sldId id="282" r:id="rId28"/>
    <p:sldId id="28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8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F3B04E-A954-4BC0-A18F-7C646B4AB44C}" type="datetimeFigureOut">
              <a:rPr lang="cs-CZ" smtClean="0"/>
              <a:pPr/>
              <a:t>6.12.2012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1EBFFD-A396-458E-BE6C-79CFAD5E81A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918648" cy="305177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Účetní závěrka dle IAS/IFRS a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br>
              <a:rPr lang="cs-CZ" dirty="0" smtClean="0"/>
            </a:br>
            <a:r>
              <a:rPr lang="cs-CZ" dirty="0" smtClean="0"/>
              <a:t>Mezitímní účetní výkaznictví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11. přednáška z předmětu UC5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o úplném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VÝNOSY (</a:t>
            </a:r>
            <a:r>
              <a:rPr lang="cs-CZ" b="1" dirty="0" err="1" smtClean="0"/>
              <a:t>Income</a:t>
            </a:r>
            <a:r>
              <a:rPr lang="cs-CZ" b="1" dirty="0" smtClean="0"/>
              <a:t>):   </a:t>
            </a:r>
          </a:p>
          <a:p>
            <a:pPr>
              <a:buNone/>
            </a:pPr>
            <a:r>
              <a:rPr lang="cs-CZ" b="1" dirty="0" smtClean="0"/>
              <a:t>       </a:t>
            </a:r>
          </a:p>
          <a:p>
            <a:pPr>
              <a:buNone/>
            </a:pPr>
            <a:r>
              <a:rPr lang="cs-CZ" dirty="0" smtClean="0"/>
              <a:t>				Tržby (</a:t>
            </a:r>
            <a:r>
              <a:rPr lang="cs-CZ" dirty="0" err="1" smtClean="0"/>
              <a:t>Revenues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 	                         „Zisky“ resp. přínosy (</a:t>
            </a:r>
            <a:r>
              <a:rPr lang="cs-CZ" dirty="0" err="1" smtClean="0"/>
              <a:t>Gains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pPr>
              <a:buNone/>
            </a:pPr>
            <a:r>
              <a:rPr lang="cs-CZ" b="1" dirty="0" smtClean="0"/>
              <a:t>NÁKLADY (</a:t>
            </a:r>
            <a:r>
              <a:rPr lang="cs-CZ" b="1" dirty="0" err="1" smtClean="0"/>
              <a:t>Expenses</a:t>
            </a:r>
            <a:r>
              <a:rPr lang="cs-CZ" b="1" dirty="0" smtClean="0"/>
              <a:t>):</a:t>
            </a:r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r>
              <a:rPr lang="cs-CZ" dirty="0" smtClean="0"/>
              <a:t>			Náklady – užší pojetí (</a:t>
            </a:r>
            <a:r>
              <a:rPr lang="cs-CZ" dirty="0" err="1" smtClean="0"/>
              <a:t>Expenses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			„Ztráty“ resp. újmy (</a:t>
            </a:r>
            <a:r>
              <a:rPr lang="cs-CZ" dirty="0" err="1" smtClean="0"/>
              <a:t>Losses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o úplném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err="1" smtClean="0"/>
              <a:t>Revenues</a:t>
            </a:r>
            <a:r>
              <a:rPr lang="cs-CZ" b="1" dirty="0" smtClean="0"/>
              <a:t> a </a:t>
            </a:r>
            <a:r>
              <a:rPr lang="cs-CZ" b="1" dirty="0" err="1" smtClean="0"/>
              <a:t>Expenses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se vykazují hrubé (nekompenzují se spolu),</a:t>
            </a:r>
          </a:p>
          <a:p>
            <a:pPr>
              <a:buNone/>
            </a:pPr>
            <a:r>
              <a:rPr lang="cs-CZ" dirty="0" smtClean="0"/>
              <a:t>- vyplývají z hlavní činnosti společnosti,</a:t>
            </a:r>
          </a:p>
          <a:p>
            <a:pPr>
              <a:buFontTx/>
              <a:buChar char="-"/>
            </a:pPr>
            <a:r>
              <a:rPr lang="cs-CZ" dirty="0" smtClean="0"/>
              <a:t>plynou z hlavní činnosti společnosti.</a:t>
            </a:r>
          </a:p>
          <a:p>
            <a:r>
              <a:rPr lang="cs-CZ" b="1" dirty="0" err="1" smtClean="0"/>
              <a:t>Gains</a:t>
            </a:r>
            <a:r>
              <a:rPr lang="cs-CZ" b="1" dirty="0" smtClean="0"/>
              <a:t> a </a:t>
            </a:r>
            <a:r>
              <a:rPr lang="cs-CZ" b="1" dirty="0" err="1" smtClean="0"/>
              <a:t>Losses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- se vykazují čisté (tzn. dají se kompenzovat),</a:t>
            </a:r>
          </a:p>
          <a:p>
            <a:pPr>
              <a:buNone/>
            </a:pPr>
            <a:r>
              <a:rPr lang="cs-CZ" dirty="0" smtClean="0"/>
              <a:t>- jsou výsledkem vedlejší činnosti,</a:t>
            </a:r>
          </a:p>
          <a:p>
            <a:pPr>
              <a:buNone/>
            </a:pPr>
            <a:r>
              <a:rPr lang="cs-CZ" dirty="0" smtClean="0"/>
              <a:t>- většinou se nedají společností ovlivnit (nejsou pod její kontrolou),</a:t>
            </a:r>
          </a:p>
          <a:p>
            <a:pPr>
              <a:buNone/>
            </a:pPr>
            <a:r>
              <a:rPr lang="cs-CZ" dirty="0" smtClean="0"/>
              <a:t>- př. </a:t>
            </a:r>
            <a:r>
              <a:rPr lang="cs-CZ" dirty="0" err="1" smtClean="0"/>
              <a:t>gains</a:t>
            </a:r>
            <a:r>
              <a:rPr lang="cs-CZ" dirty="0" smtClean="0"/>
              <a:t>: výnosy z vyřazení dlouhodobých aktiv, nerealizovaný zisk z přecenění cenných papírů, kursové zisky atd.</a:t>
            </a:r>
          </a:p>
          <a:p>
            <a:pPr>
              <a:buNone/>
            </a:pPr>
            <a:r>
              <a:rPr lang="cs-CZ" dirty="0" smtClean="0"/>
              <a:t>- př. </a:t>
            </a:r>
            <a:r>
              <a:rPr lang="cs-CZ" dirty="0" err="1" smtClean="0"/>
              <a:t>losses</a:t>
            </a:r>
            <a:r>
              <a:rPr lang="cs-CZ" dirty="0" smtClean="0"/>
              <a:t>: ztráty z živelních pohrom, nerealizovaná ztráta ze změny kurzu atd.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o úplném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Zatímco </a:t>
            </a:r>
            <a:r>
              <a:rPr lang="cs-CZ" dirty="0" err="1" smtClean="0"/>
              <a:t>Revenues</a:t>
            </a:r>
            <a:r>
              <a:rPr lang="cs-CZ" dirty="0" smtClean="0"/>
              <a:t> a </a:t>
            </a:r>
            <a:r>
              <a:rPr lang="cs-CZ" dirty="0" err="1" smtClean="0"/>
              <a:t>Expenses</a:t>
            </a:r>
            <a:r>
              <a:rPr lang="cs-CZ" dirty="0" smtClean="0"/>
              <a:t> jsou zúčtovány výsledkově, </a:t>
            </a:r>
            <a:r>
              <a:rPr lang="cs-CZ" b="1" dirty="0" err="1" smtClean="0"/>
              <a:t>Gains</a:t>
            </a:r>
            <a:r>
              <a:rPr lang="cs-CZ" b="1" dirty="0" smtClean="0"/>
              <a:t> a </a:t>
            </a:r>
            <a:r>
              <a:rPr lang="cs-CZ" b="1" dirty="0" err="1" smtClean="0"/>
              <a:t>Losses</a:t>
            </a:r>
            <a:r>
              <a:rPr lang="cs-CZ" b="1" dirty="0" smtClean="0"/>
              <a:t> se mohou účtovat</a:t>
            </a:r>
            <a:r>
              <a:rPr lang="cs-CZ" dirty="0" smtClean="0"/>
              <a:t> buď:    výsledkově, </a:t>
            </a:r>
          </a:p>
          <a:p>
            <a:pPr>
              <a:buNone/>
            </a:pPr>
            <a:r>
              <a:rPr lang="cs-CZ" dirty="0" smtClean="0"/>
              <a:t>                    	či rozvahově – tzn.    </a:t>
            </a:r>
          </a:p>
          <a:p>
            <a:pPr>
              <a:buNone/>
            </a:pPr>
            <a:r>
              <a:rPr lang="cs-CZ" dirty="0" smtClean="0"/>
              <a:t>                     s dopadem do vlastního kapitálu.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Důvodem, proč jsou některé položky </a:t>
            </a:r>
            <a:r>
              <a:rPr lang="cs-CZ" dirty="0" err="1" smtClean="0"/>
              <a:t>Gains</a:t>
            </a:r>
            <a:r>
              <a:rPr lang="cs-CZ" dirty="0" smtClean="0"/>
              <a:t> a </a:t>
            </a:r>
            <a:r>
              <a:rPr lang="cs-CZ" dirty="0" err="1" smtClean="0"/>
              <a:t>Losses</a:t>
            </a:r>
            <a:r>
              <a:rPr lang="cs-CZ" dirty="0" smtClean="0"/>
              <a:t> účtovány na účty vlastního kapitálu je snaha o omezení kolísání hodnoty vykázaného výsledku hospodaření.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o úplném výsledku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9416"/>
            <a:ext cx="7355160" cy="505994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200" dirty="0" smtClean="0"/>
              <a:t>Ze standardu IAS 1 vyplývá možnost členění provozních nákladů jak podle jejich </a:t>
            </a:r>
            <a:r>
              <a:rPr lang="cs-CZ" sz="3200" b="1" dirty="0" smtClean="0"/>
              <a:t>druhu, tak podle účelu vynaložení.</a:t>
            </a:r>
            <a:r>
              <a:rPr lang="cs-CZ" sz="3200" dirty="0" smtClean="0"/>
              <a:t> Mezi základní nákladové druhy patří např. osobní náklady, odpisy, spotřeba materiálu a surovin atd. Na rozdíl od druhové výsledovky dle českých právních norem se však </a:t>
            </a:r>
            <a:r>
              <a:rPr lang="cs-CZ" sz="3200" u="sng" dirty="0" smtClean="0"/>
              <a:t>dle IAS 1 změna stavu zásob vlastní výroby (a aktivace) považuje za úpravu výrobních nákladů, nikoli za výnos finančního účetnictví</a:t>
            </a:r>
            <a:r>
              <a:rPr lang="cs-CZ" sz="3200" dirty="0" smtClean="0"/>
              <a:t>. </a:t>
            </a:r>
          </a:p>
          <a:p>
            <a:pPr>
              <a:buNone/>
            </a:pPr>
            <a:endParaRPr lang="cs-CZ" sz="3200" dirty="0" smtClean="0"/>
          </a:p>
          <a:p>
            <a:pPr>
              <a:buNone/>
            </a:pPr>
            <a:r>
              <a:rPr lang="cs-CZ" sz="3200" dirty="0" smtClean="0"/>
              <a:t>	</a:t>
            </a:r>
            <a:r>
              <a:rPr lang="cs-CZ" sz="4500" dirty="0" smtClean="0"/>
              <a:t>V účelové výsledovce jsou náklady členěny podle funkce do tří hlavních kategorií:</a:t>
            </a:r>
          </a:p>
          <a:p>
            <a:pPr lvl="0"/>
            <a:r>
              <a:rPr lang="cs-CZ" sz="3200" dirty="0" smtClean="0"/>
              <a:t>náklady na prodej (výrobků či služeb) včetně výrobní režie,</a:t>
            </a:r>
          </a:p>
          <a:p>
            <a:pPr lvl="0"/>
            <a:r>
              <a:rPr lang="cs-CZ" sz="3200" dirty="0" smtClean="0"/>
              <a:t>náklady na odbyt (včetně nákladů na reklamu, zařízení obchodů atd.),</a:t>
            </a:r>
          </a:p>
          <a:p>
            <a:pPr lvl="0"/>
            <a:r>
              <a:rPr lang="cs-CZ" sz="3200" dirty="0" smtClean="0"/>
              <a:t>správní neboli administrativní náklady (účetní a právní služby, náklady na telefon, poštovné atd.).</a:t>
            </a:r>
            <a:endParaRPr lang="cs-CZ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Výkaz peněžních toků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Informace obsažené v tomto výkazu poskytují uživateli účetní závěrky potřebné podklady k analýze schopnosti generovat peněžní prostředky a ekvivalenty a k určení využití těchto peněžních toků.</a:t>
            </a:r>
          </a:p>
          <a:p>
            <a:r>
              <a:rPr lang="cs-CZ" dirty="0" smtClean="0"/>
              <a:t>Peněžní toky jsou předmětem IAS 1 – Prezentace účetní závěrky (pouze ve výčtu výkazů) a IAS 7 – Výkaz peněžních toků.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Výkaz peněžních toků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239000" cy="547260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Peněžní toky z provozní činnosti</a:t>
            </a:r>
          </a:p>
          <a:p>
            <a:pPr lvl="0"/>
            <a:r>
              <a:rPr lang="cs-CZ" dirty="0" smtClean="0"/>
              <a:t>peněžní příjmy z prodeje zboží, výrobků, služeb, licencí,</a:t>
            </a:r>
          </a:p>
          <a:p>
            <a:pPr lvl="0"/>
            <a:r>
              <a:rPr lang="cs-CZ" dirty="0" smtClean="0"/>
              <a:t>peněžní platby dodavatelům zboží, materiálu, služeb,</a:t>
            </a:r>
          </a:p>
          <a:p>
            <a:pPr lvl="0"/>
            <a:r>
              <a:rPr lang="cs-CZ" dirty="0" smtClean="0"/>
              <a:t>peněžní platby zaměstnancům, správcům daní,</a:t>
            </a:r>
          </a:p>
          <a:p>
            <a:pPr lvl="0"/>
            <a:r>
              <a:rPr lang="cs-CZ" dirty="0" smtClean="0"/>
              <a:t>přijaté či placené úroky a dividendy,</a:t>
            </a:r>
          </a:p>
          <a:p>
            <a:pPr>
              <a:buNone/>
            </a:pPr>
            <a:r>
              <a:rPr lang="cs-CZ" b="1" dirty="0" smtClean="0"/>
              <a:t>Peněžní toky z investiční činnosti</a:t>
            </a:r>
          </a:p>
          <a:p>
            <a:pPr lvl="0"/>
            <a:r>
              <a:rPr lang="cs-CZ" dirty="0" smtClean="0"/>
              <a:t>peněžní příjmy z prodeje pozemků, budov a zařízení, nehmotných a jiných aktiv,</a:t>
            </a:r>
          </a:p>
          <a:p>
            <a:pPr lvl="0"/>
            <a:r>
              <a:rPr lang="cs-CZ" dirty="0" smtClean="0"/>
              <a:t>peněžní platby spojené s pořízením pozemků, budov, zařízení atd.,</a:t>
            </a:r>
          </a:p>
          <a:p>
            <a:pPr lvl="0"/>
            <a:r>
              <a:rPr lang="cs-CZ" dirty="0" smtClean="0"/>
              <a:t>peněžní platby související s pořízením kapitálových nebo dluhových nástrojů jiného podniku,</a:t>
            </a:r>
          </a:p>
          <a:p>
            <a:pPr lvl="0"/>
            <a:r>
              <a:rPr lang="cs-CZ" dirty="0" smtClean="0"/>
              <a:t>peněžní příjmy z prodeje kapitálových nebo dluhových nástrojů jiného podniku, atd.,</a:t>
            </a:r>
          </a:p>
          <a:p>
            <a:pPr>
              <a:buNone/>
            </a:pPr>
            <a:r>
              <a:rPr lang="cs-CZ" b="1" dirty="0" smtClean="0"/>
              <a:t>Peněžní toky z finanční činnosti</a:t>
            </a:r>
          </a:p>
          <a:p>
            <a:pPr lvl="0"/>
            <a:r>
              <a:rPr lang="cs-CZ" dirty="0" smtClean="0"/>
              <a:t>peněžní toky vyplývající z emise akcií (příjmy i toky spojené s nakládáním s akciemi),</a:t>
            </a:r>
          </a:p>
          <a:p>
            <a:pPr lvl="0"/>
            <a:r>
              <a:rPr lang="cs-CZ" dirty="0" smtClean="0"/>
              <a:t>peněžní příjmy plynoucí z emise dlužných cenných papírů resp. obligací a směnek,</a:t>
            </a:r>
          </a:p>
          <a:p>
            <a:pPr lvl="0"/>
            <a:r>
              <a:rPr lang="cs-CZ" dirty="0" smtClean="0"/>
              <a:t>peněžní platby u nájemce finančního leasingu atd.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b="1" dirty="0" smtClean="0"/>
              <a:t>Čisté zvýšení/snížení peněžních prostředků a peněžních ekvivalentů</a:t>
            </a:r>
          </a:p>
          <a:p>
            <a:pPr>
              <a:buNone/>
            </a:pPr>
            <a:r>
              <a:rPr lang="cs-CZ" b="1" dirty="0" smtClean="0"/>
              <a:t>+ Peněžní prostředky a peněžní ekvivalenty na počátku období</a:t>
            </a:r>
          </a:p>
          <a:p>
            <a:pPr>
              <a:buNone/>
            </a:pPr>
            <a:r>
              <a:rPr lang="cs-CZ" b="1" dirty="0" smtClean="0"/>
              <a:t>= Peněžní prostředky a peněžní ekvivalenty na konci období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peněžních toků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 K sestavení části Cash </a:t>
            </a:r>
            <a:r>
              <a:rPr lang="cs-CZ" dirty="0" err="1" smtClean="0"/>
              <a:t>flow</a:t>
            </a:r>
            <a:r>
              <a:rPr lang="cs-CZ" dirty="0" smtClean="0"/>
              <a:t> týkající se provozní činnosti lze využít:</a:t>
            </a:r>
          </a:p>
          <a:p>
            <a:pPr lvl="0"/>
            <a:r>
              <a:rPr lang="cs-CZ" b="1" dirty="0" smtClean="0"/>
              <a:t>přímou metodu </a:t>
            </a:r>
            <a:r>
              <a:rPr lang="cs-CZ" dirty="0" smtClean="0"/>
              <a:t>– tato metoda je standardem preferována, neboť poskytuje informace, které mohou být užitečné pro predikci budoucích přítoků a odtoků, a které nejsou </a:t>
            </a:r>
            <a:br>
              <a:rPr lang="cs-CZ" dirty="0" smtClean="0"/>
            </a:br>
            <a:r>
              <a:rPr lang="cs-CZ" dirty="0" smtClean="0"/>
              <a:t>(v případě využití nepřímé metody) k dispozici. Jedná se o zachycení hlavních tříd hrubých peněžních příjmů a úhrad získaných z účetních záznamů či úpravou tržeb a nákladů z prodeje a jiných položek ve výsledovce,</a:t>
            </a:r>
          </a:p>
          <a:p>
            <a:pPr lvl="0"/>
            <a:r>
              <a:rPr lang="cs-CZ" b="1" dirty="0" smtClean="0"/>
              <a:t>nepřímou metodou </a:t>
            </a:r>
            <a:r>
              <a:rPr lang="cs-CZ" dirty="0" smtClean="0"/>
              <a:t>– toky z provozní činnosti jsou získávány úpravou zisku/ztráty před zdaněním o dopady nepeněžních transakcí, o dopady časového rozlišení minulých nebo budoucích peněžních toků a o dopady všech ostatních položek spojených s investiční či finanční činností.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Výkaz o změnách </a:t>
            </a:r>
            <a:r>
              <a:rPr lang="cs-CZ" dirty="0" err="1" smtClean="0"/>
              <a:t>Vl</a:t>
            </a:r>
            <a:r>
              <a:rPr lang="cs-CZ" dirty="0" smtClean="0"/>
              <a:t>. kapitálu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 smtClean="0"/>
              <a:t>musí obsahovat:</a:t>
            </a:r>
          </a:p>
          <a:p>
            <a:pPr lvl="0"/>
            <a:r>
              <a:rPr lang="cs-CZ" dirty="0" smtClean="0"/>
              <a:t>úplný výsledek za období, přičemž zvlášť se uvádějí hodnoty připadající vlastníkům mateřské společnosti a zvlášť menšinové podíly,</a:t>
            </a:r>
          </a:p>
          <a:p>
            <a:pPr lvl="0"/>
            <a:r>
              <a:rPr lang="cs-CZ" dirty="0" smtClean="0"/>
              <a:t>hodnoty transakcí s vlastníky, přičemž zvlášť se uvádějí vklady vlastníků a výplaty vlastníkům,</a:t>
            </a:r>
          </a:p>
          <a:p>
            <a:pPr lvl="0"/>
            <a:r>
              <a:rPr lang="cs-CZ" dirty="0" smtClean="0"/>
              <a:t>účetní hodnoty každé komponenty vlastního kapitálu v porovnání: počátek účetního období – konec účetního období a prezentace každé změny,</a:t>
            </a:r>
          </a:p>
          <a:p>
            <a:pPr lvl="0"/>
            <a:r>
              <a:rPr lang="cs-CZ" dirty="0" smtClean="0"/>
              <a:t>dopady retrospektivní (zpětné) aplikace nebo retrospektivního přepočtu u každé komponenty vlastního kapitálu – v případě opravy chyb v účetnictví dle IAS 8.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Komentář k účetní závěrce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sz="2800" b="1" dirty="0" smtClean="0"/>
              <a:t>Obecně musí komentář splňovat následující body:</a:t>
            </a:r>
          </a:p>
          <a:p>
            <a:pPr lvl="0"/>
            <a:r>
              <a:rPr lang="cs-CZ" sz="2800" dirty="0" smtClean="0"/>
              <a:t>prezentovat informace o způsobu zpracování účetní závěrky a konkrétních účetních pravidlech,</a:t>
            </a:r>
          </a:p>
          <a:p>
            <a:pPr lvl="0"/>
            <a:r>
              <a:rPr lang="cs-CZ" sz="2800" dirty="0" smtClean="0"/>
              <a:t>zveřejnit informace vyžadované IAS/IFRS, které nejsou v jednotlivých výkazech,</a:t>
            </a:r>
          </a:p>
          <a:p>
            <a:pPr lvl="0"/>
            <a:r>
              <a:rPr lang="cs-CZ" sz="2800" dirty="0" smtClean="0"/>
              <a:t>poskytnout další informace neobsažené ve výkazech, ale relevantní k pochopení kteréhokoliv z uvedených výkazů.</a:t>
            </a:r>
          </a:p>
          <a:p>
            <a:pPr>
              <a:buNone/>
            </a:pPr>
            <a:r>
              <a:rPr lang="cs-CZ" sz="2800" b="1" dirty="0" smtClean="0"/>
              <a:t>Pořadí, ve kterém je komentář sestavován, je obvykle následující:</a:t>
            </a:r>
          </a:p>
          <a:p>
            <a:pPr lvl="1"/>
            <a:r>
              <a:rPr lang="cs-CZ" sz="2400" dirty="0" smtClean="0"/>
              <a:t>prohlášení o shodě s IAS/IFRS,</a:t>
            </a:r>
          </a:p>
          <a:p>
            <a:pPr lvl="1"/>
            <a:r>
              <a:rPr lang="cs-CZ" sz="2400" dirty="0" smtClean="0"/>
              <a:t>souhrn použitých / podstatných účetních pravidel,</a:t>
            </a:r>
          </a:p>
          <a:p>
            <a:pPr lvl="1"/>
            <a:r>
              <a:rPr lang="cs-CZ" sz="2400" dirty="0" smtClean="0"/>
              <a:t>podpůrné informace o položkách obsažených ve výkazech a to v pořadí, ve kterém jsou v těchto výkazech uvedeny jednotlivé řádky,</a:t>
            </a:r>
          </a:p>
          <a:p>
            <a:pPr lvl="1"/>
            <a:r>
              <a:rPr lang="cs-CZ" sz="2400" dirty="0" smtClean="0"/>
              <a:t>další zveřejnění – např. podmíněná aktiva a závazky či nefinanční informace týkající se řízení rizik.</a:t>
            </a:r>
          </a:p>
          <a:p>
            <a:r>
              <a:rPr lang="cs-CZ" sz="2800" dirty="0" smtClean="0"/>
              <a:t>Účetní závěrka může být označena jako v souladu s IAS/IFRS pouze za předpokladu, že je v souladu se všemi požadavky tohoto účetního systému.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Účetní závěrka dle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Má stejné složky výkazů jako v IAS/IFRS,</a:t>
            </a:r>
          </a:p>
          <a:p>
            <a:r>
              <a:rPr lang="cs-CZ" dirty="0" smtClean="0"/>
              <a:t>V případě, že změny ve VK jsou způsobeny pouze transakcemi s vlastníky a VH, může ÚJ sestavovat pouze samostatný výkaz, namísto výkazu o komplexním výsledku a výkazu o změnách ve VK</a:t>
            </a:r>
          </a:p>
          <a:p>
            <a:r>
              <a:rPr lang="cs-CZ" dirty="0" smtClean="0"/>
              <a:t>Standard výslovně nepožaduje zveřejňovat informace o segmentech a výnosech na akcii</a:t>
            </a:r>
          </a:p>
          <a:p>
            <a:r>
              <a:rPr lang="cs-CZ" dirty="0" smtClean="0"/>
              <a:t>V IFRS </a:t>
            </a:r>
            <a:r>
              <a:rPr lang="cs-CZ" dirty="0" err="1" smtClean="0"/>
              <a:t>for</a:t>
            </a:r>
            <a:r>
              <a:rPr lang="cs-CZ" dirty="0" smtClean="0"/>
              <a:t> SME se tímto věnují:</a:t>
            </a:r>
          </a:p>
          <a:p>
            <a:pPr marL="514350" indent="-514350">
              <a:buAutoNum type="arabicParenR"/>
            </a:pPr>
            <a:r>
              <a:rPr lang="cs-CZ" dirty="0" smtClean="0"/>
              <a:t>Sekce 3 – prezentace </a:t>
            </a:r>
            <a:r>
              <a:rPr lang="cs-CZ" dirty="0" err="1" smtClean="0"/>
              <a:t>fin</a:t>
            </a:r>
            <a:r>
              <a:rPr lang="cs-CZ" dirty="0" smtClean="0"/>
              <a:t>. výkazů</a:t>
            </a:r>
          </a:p>
          <a:p>
            <a:pPr marL="514350" indent="-514350">
              <a:buAutoNum type="arabicParenR"/>
            </a:pPr>
            <a:r>
              <a:rPr lang="cs-CZ" dirty="0" smtClean="0"/>
              <a:t>Sekce 4,5,6,7 o výkazech a sekce 8 o komentáři</a:t>
            </a:r>
          </a:p>
          <a:p>
            <a:pPr marL="514350" indent="-514350">
              <a:buAutoNum type="arabicParenR"/>
            </a:pPr>
            <a:r>
              <a:rPr lang="cs-CZ" dirty="0" smtClean="0"/>
              <a:t>Sekce 9 – Konsolidovaná a individuální závěrka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r>
              <a:rPr lang="cs-CZ" dirty="0" err="1" smtClean="0"/>
              <a:t>úč</a:t>
            </a:r>
            <a:r>
              <a:rPr lang="cs-CZ" dirty="0" smtClean="0"/>
              <a:t>. závěrky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Výkaz o finanční situaci  (</a:t>
            </a:r>
            <a:r>
              <a:rPr lang="en-GB" dirty="0" smtClean="0"/>
              <a:t>Statement of Financial Position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Výkaz o úplném výsledku (</a:t>
            </a:r>
            <a:r>
              <a:rPr lang="en-GB" dirty="0" smtClean="0"/>
              <a:t>Statement of Comprehensive income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Výkaz o peněžních tocích </a:t>
            </a:r>
            <a:r>
              <a:rPr lang="cs-CZ" sz="4000" dirty="0" smtClean="0"/>
              <a:t>(</a:t>
            </a:r>
            <a:r>
              <a:rPr lang="en-GB" dirty="0" smtClean="0"/>
              <a:t>Statement of Cash Flows</a:t>
            </a:r>
            <a:r>
              <a:rPr lang="cs-CZ" dirty="0" smtClean="0"/>
              <a:t>)</a:t>
            </a:r>
          </a:p>
          <a:p>
            <a:r>
              <a:rPr lang="cs-CZ" dirty="0" smtClean="0"/>
              <a:t>Výkaz o změnách vlastního kapitálu (</a:t>
            </a:r>
            <a:r>
              <a:rPr lang="en-GB" dirty="0" smtClean="0"/>
              <a:t>Statement of changes in equity</a:t>
            </a:r>
            <a:r>
              <a:rPr lang="cs-CZ" dirty="0" smtClean="0"/>
              <a:t>)</a:t>
            </a:r>
          </a:p>
          <a:p>
            <a:r>
              <a:rPr lang="cs-CZ" dirty="0" smtClean="0"/>
              <a:t>Komentář (Notes)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Sekce 3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Vysvětleny principy:</a:t>
            </a:r>
          </a:p>
          <a:p>
            <a:pPr marL="514350" indent="-514350">
              <a:buNone/>
            </a:pPr>
            <a:r>
              <a:rPr lang="cs-CZ" u="sng" dirty="0" smtClean="0"/>
              <a:t>a) Věrné zobrazení </a:t>
            </a:r>
            <a:r>
              <a:rPr lang="cs-CZ" dirty="0" smtClean="0"/>
              <a:t>– poctivá prezentace dopadů transakcí, jiných událostí a podmínek podle definic a kritérií pro vykazování položek</a:t>
            </a:r>
          </a:p>
          <a:p>
            <a:pPr marL="514350" indent="-514350">
              <a:buNone/>
            </a:pPr>
            <a:r>
              <a:rPr lang="cs-CZ" u="sng" dirty="0" smtClean="0"/>
              <a:t>b) Soulad s IFRS </a:t>
            </a:r>
            <a:r>
              <a:rPr lang="cs-CZ" u="sng" dirty="0" err="1" smtClean="0"/>
              <a:t>for</a:t>
            </a:r>
            <a:r>
              <a:rPr lang="cs-CZ" u="sng" dirty="0" smtClean="0"/>
              <a:t> SME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Dle prohlášení o shodě se všemi požadavky</a:t>
            </a:r>
          </a:p>
          <a:p>
            <a:pPr marL="514350" indent="-514350">
              <a:buNone/>
            </a:pPr>
            <a:r>
              <a:rPr lang="cs-CZ" u="sng" dirty="0" smtClean="0"/>
              <a:t>c) Nepřetržité trvání jednotky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posoudit, zda je ÚJ schopna pokračovat ve své činnosti,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Při posouzení se berou v úvahu všechny dostupné </a:t>
            </a:r>
            <a:r>
              <a:rPr lang="cs-CZ" dirty="0" err="1" smtClean="0"/>
              <a:t>info</a:t>
            </a:r>
            <a:r>
              <a:rPr lang="cs-CZ" dirty="0" smtClean="0"/>
              <a:t> (za 12 m od data závěrky).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Sekce 3 </a:t>
            </a:r>
            <a:r>
              <a:rPr lang="cs-CZ" dirty="0" err="1" smtClean="0"/>
              <a:t>ifrs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cs-CZ" u="sng" dirty="0" smtClean="0"/>
              <a:t>d) Četnost vykazování</a:t>
            </a:r>
          </a:p>
          <a:p>
            <a:pPr marL="514350" indent="-514350">
              <a:buNone/>
            </a:pPr>
            <a:r>
              <a:rPr lang="cs-CZ" dirty="0" smtClean="0"/>
              <a:t> - minimálně 1x ročně</a:t>
            </a:r>
          </a:p>
          <a:p>
            <a:pPr marL="514350" indent="-514350">
              <a:buNone/>
            </a:pPr>
            <a:r>
              <a:rPr lang="cs-CZ" u="sng" dirty="0" smtClean="0"/>
              <a:t>e) Konzistence vykazování</a:t>
            </a:r>
          </a:p>
          <a:p>
            <a:pPr marL="514350" indent="-514350">
              <a:buNone/>
            </a:pPr>
            <a:r>
              <a:rPr lang="cs-CZ" dirty="0" smtClean="0"/>
              <a:t>- Pokud ÚJ použije jinou úpravu či klasifikaci, musí ÚJ zajistit srovnatelné údaje</a:t>
            </a:r>
          </a:p>
          <a:p>
            <a:pPr marL="514350" indent="-514350">
              <a:buNone/>
            </a:pPr>
            <a:r>
              <a:rPr lang="cs-CZ" u="sng" dirty="0" smtClean="0"/>
              <a:t>f) Srovnávací informace</a:t>
            </a:r>
          </a:p>
          <a:p>
            <a:pPr marL="514350" indent="-514350">
              <a:buFontTx/>
              <a:buChar char="-"/>
            </a:pPr>
            <a:r>
              <a:rPr lang="cs-CZ" dirty="0" smtClean="0"/>
              <a:t>Srovnávací informace předcházejícího období za všechny částky vykázané v ÚZ za běžné období</a:t>
            </a:r>
          </a:p>
          <a:p>
            <a:pPr marL="514350" indent="-514350">
              <a:buNone/>
            </a:pPr>
            <a:r>
              <a:rPr lang="cs-CZ" u="sng" dirty="0" smtClean="0"/>
              <a:t>g) Významnost a agregace</a:t>
            </a:r>
          </a:p>
          <a:p>
            <a:pPr marL="514350" indent="-514350">
              <a:buNone/>
            </a:pPr>
            <a:r>
              <a:rPr lang="cs-CZ" dirty="0" smtClean="0"/>
              <a:t>- Každá významná skupina položek vykázána samostatně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Sekce 3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u="sng" dirty="0" smtClean="0"/>
              <a:t>h) Vymezení účetní závěrky, označení a  zveřejnění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Termín: Komplexní účetní závěrka (sada 4 výkazů + komentář)</a:t>
            </a:r>
          </a:p>
          <a:p>
            <a:pPr>
              <a:buFontTx/>
              <a:buChar char="-"/>
            </a:pPr>
            <a:r>
              <a:rPr lang="cs-CZ" dirty="0" smtClean="0"/>
              <a:t>Všechny výkazy mají stejnou míru důležitosti</a:t>
            </a:r>
          </a:p>
          <a:p>
            <a:pPr>
              <a:buFontTx/>
              <a:buChar char="-"/>
            </a:pPr>
            <a:r>
              <a:rPr lang="cs-CZ" dirty="0" smtClean="0"/>
              <a:t>ÚJ může použít pro výkazy i jiná označení</a:t>
            </a:r>
          </a:p>
          <a:p>
            <a:pPr>
              <a:buFontTx/>
              <a:buChar char="-"/>
            </a:pPr>
            <a:r>
              <a:rPr lang="cs-CZ" dirty="0" smtClean="0"/>
              <a:t>Nemusí být zveřejněny informace o segmentech, zisku na akcii, mezitímní ÚZ, pokud jsou tyto </a:t>
            </a:r>
            <a:r>
              <a:rPr lang="cs-CZ" dirty="0" err="1" smtClean="0"/>
              <a:t>info</a:t>
            </a:r>
            <a:r>
              <a:rPr lang="cs-CZ" dirty="0" smtClean="0"/>
              <a:t> zveřejňovány, popíše se základna pro přípravu a prezentaci těchto informací.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/>
              <a:t>Mezitímní účetní výkaznictví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700808"/>
            <a:ext cx="7848872" cy="4756150"/>
          </a:xfrm>
        </p:spPr>
        <p:txBody>
          <a:bodyPr>
            <a:normAutofit fontScale="92500"/>
          </a:bodyPr>
          <a:lstStyle/>
          <a:p>
            <a:r>
              <a:rPr lang="cs-CZ" sz="2800" dirty="0"/>
              <a:t>Upravuje IAS 34 – Mezitímní účetní výkaznictví</a:t>
            </a:r>
          </a:p>
          <a:p>
            <a:r>
              <a:rPr lang="cs-CZ" sz="2800" dirty="0"/>
              <a:t>Cílem je vymezit podmínky, které by měly podniky dodržovat, pokud předkládají uživatelům účetní závěrku častěji, než za celé účetní období.</a:t>
            </a:r>
          </a:p>
          <a:p>
            <a:r>
              <a:rPr lang="cs-CZ" sz="2800" dirty="0"/>
              <a:t>Co je tedy MÚ </a:t>
            </a:r>
            <a:r>
              <a:rPr lang="cs-CZ" sz="2800" dirty="0" smtClean="0"/>
              <a:t>závěrka – </a:t>
            </a:r>
            <a:r>
              <a:rPr lang="cs-CZ" sz="2800" dirty="0" err="1" smtClean="0"/>
              <a:t>závěrka</a:t>
            </a:r>
            <a:r>
              <a:rPr lang="cs-CZ" sz="2800" dirty="0" smtClean="0"/>
              <a:t> za kratší období než 12 měsíců</a:t>
            </a:r>
            <a:endParaRPr lang="cs-CZ" sz="2800" dirty="0"/>
          </a:p>
          <a:p>
            <a:r>
              <a:rPr lang="cs-CZ" sz="2800" dirty="0"/>
              <a:t>Standard neukládá povinnost, pouze reaguje na fakt, že uživatelé běžně požadují tyto informace.</a:t>
            </a:r>
          </a:p>
          <a:p>
            <a:r>
              <a:rPr lang="cs-CZ" sz="2800" dirty="0"/>
              <a:t>Nejčastější MÚZ bývají čtvrtletní nebo pololetní</a:t>
            </a:r>
          </a:p>
          <a:p>
            <a:endParaRPr lang="cs-CZ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620688"/>
            <a:ext cx="7776864" cy="59046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2800" dirty="0"/>
              <a:t>Přínosem je získání více informací, než kolik jich přinesou roční výkazy- např. </a:t>
            </a:r>
            <a:r>
              <a:rPr lang="cs-CZ" sz="2800" dirty="0" err="1"/>
              <a:t>info</a:t>
            </a:r>
            <a:r>
              <a:rPr lang="cs-CZ" sz="2800" dirty="0"/>
              <a:t> o sezónních vlivech atd.</a:t>
            </a:r>
          </a:p>
          <a:p>
            <a:pPr>
              <a:lnSpc>
                <a:spcPct val="90000"/>
              </a:lnSpc>
            </a:pPr>
            <a:r>
              <a:rPr lang="cs-CZ" sz="2800" b="1" dirty="0"/>
              <a:t>Rizika MÚZ: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zesílení rizika chyb v účetních odhadech,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zkreslení díky nepřesnostem ve stanovení odhadované výše daní,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z="2800" dirty="0"/>
              <a:t>zkreslení díky krátkodobým a dočasným výkyvům na trhu </a:t>
            </a:r>
            <a:r>
              <a:rPr lang="cs-CZ" sz="2800" dirty="0" err="1"/>
              <a:t>atd</a:t>
            </a:r>
            <a:r>
              <a:rPr lang="cs-CZ" sz="2800" dirty="0"/>
              <a:t>…..</a:t>
            </a:r>
          </a:p>
          <a:p>
            <a:pPr>
              <a:lnSpc>
                <a:spcPct val="90000"/>
              </a:lnSpc>
            </a:pPr>
            <a:r>
              <a:rPr lang="cs-CZ" sz="2800" b="1" dirty="0"/>
              <a:t>Obsah:</a:t>
            </a:r>
            <a:r>
              <a:rPr lang="cs-CZ" sz="2800" dirty="0"/>
              <a:t> Zkrácená R, VZ/Z, </a:t>
            </a:r>
            <a:r>
              <a:rPr lang="cs-CZ" sz="2800" dirty="0" err="1"/>
              <a:t>VoVK</a:t>
            </a:r>
            <a:r>
              <a:rPr lang="cs-CZ" sz="2800" dirty="0"/>
              <a:t>, VCF, vybrané vysvětlující poznámky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Přístupy k chápání MÚZ: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b="1"/>
              <a:t>Diskrétní přístup</a:t>
            </a:r>
            <a:r>
              <a:rPr lang="cs-CZ"/>
              <a:t>:chápe mezitímní období jako zcela samostatné období. Při MÚZ se postupuje naprosto shodně jako při přípravě ročních výkazů.</a:t>
            </a:r>
          </a:p>
          <a:p>
            <a:r>
              <a:rPr lang="cs-CZ" b="1"/>
              <a:t>Integrální přístup</a:t>
            </a:r>
            <a:r>
              <a:rPr lang="cs-CZ"/>
              <a:t>:chápe mezitímní období jako součást ročního období. Náklady se proto časově rozlišují na základě odhadů roční aktivity společnosti.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cs-CZ" dirty="0"/>
              <a:t>Forma MÚ výkazů: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idx="1"/>
          </p:nvPr>
        </p:nvSpPr>
        <p:spPr>
          <a:xfrm>
            <a:off x="179512" y="1412776"/>
            <a:ext cx="7776864" cy="4972174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itchFamily="2" charset="2"/>
              <a:buAutoNum type="alphaLcParenR"/>
            </a:pPr>
            <a:r>
              <a:rPr lang="cs-CZ" sz="2800" dirty="0"/>
              <a:t>ÚJ se rozhodne pro kompletní sadu MÚV – poté musí forma a obsah plně vyhovovat IAS 1</a:t>
            </a:r>
          </a:p>
          <a:p>
            <a:pPr marL="609600" indent="-609600">
              <a:buFont typeface="Wingdings" pitchFamily="2" charset="2"/>
              <a:buAutoNum type="alphaLcParenR"/>
            </a:pPr>
            <a:r>
              <a:rPr lang="cs-CZ" sz="2800" dirty="0"/>
              <a:t>ÚJ se rozhodne sestavovat zkrácenou MÚZ, poté musí tato závěrka obsahovat veškeré požadavky IAS 34.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u="sng" dirty="0"/>
              <a:t>Např. v rámci přílohy musí být </a:t>
            </a:r>
            <a:r>
              <a:rPr lang="cs-CZ" sz="2800" u="sng" dirty="0" smtClean="0"/>
              <a:t>uveden:</a:t>
            </a:r>
            <a:endParaRPr lang="cs-CZ" sz="2800" u="sng" dirty="0"/>
          </a:p>
          <a:p>
            <a:pPr marL="609600" indent="-609600">
              <a:buFontTx/>
              <a:buChar char="-"/>
            </a:pPr>
            <a:r>
              <a:rPr lang="cs-CZ" sz="2800" dirty="0"/>
              <a:t>komentář týkající se sezónních a cyklických jevů v mezitímních operacích,</a:t>
            </a:r>
          </a:p>
          <a:p>
            <a:pPr marL="609600" indent="-609600">
              <a:buFontTx/>
              <a:buChar char="-"/>
            </a:pPr>
            <a:r>
              <a:rPr lang="cs-CZ" sz="2800" dirty="0"/>
              <a:t>prohlášení o tom, že v MÚZ jsou používány stejné </a:t>
            </a:r>
            <a:r>
              <a:rPr lang="cs-CZ" sz="2800" dirty="0" smtClean="0"/>
              <a:t>metody.</a:t>
            </a:r>
            <a:endParaRPr lang="cs-CZ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Mezitimní</a:t>
            </a:r>
            <a:r>
              <a:rPr lang="cs-CZ" dirty="0" smtClean="0"/>
              <a:t> účetnictví v IFRS </a:t>
            </a:r>
            <a:r>
              <a:rPr lang="cs-CZ" dirty="0" err="1" smtClean="0"/>
              <a:t>for</a:t>
            </a:r>
            <a:r>
              <a:rPr lang="cs-CZ" dirty="0" smtClean="0"/>
              <a:t> SME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Tento pojem není obsahem textu IFRS </a:t>
            </a:r>
            <a:r>
              <a:rPr lang="cs-CZ" dirty="0" err="1" smtClean="0"/>
              <a:t>for</a:t>
            </a:r>
            <a:r>
              <a:rPr lang="cs-CZ" dirty="0" smtClean="0"/>
              <a:t> SME, neboť se nepředpokládá, že by SME sestavovaly výkazy za dobu kratší než 12 měsíců</a:t>
            </a:r>
          </a:p>
          <a:p>
            <a:r>
              <a:rPr lang="cs-CZ" dirty="0" smtClean="0"/>
              <a:t>Pokud však účetní jednotka bude toto výkaznictví sestavovat, má se řídit požadavky z „plné“ verze standardů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4000" dirty="0" smtClean="0"/>
              <a:t>Děkuji za pozornost! </a:t>
            </a:r>
            <a:endParaRPr lang="cs-CZ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Výkaz o finanční pozici (rozvaha)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pevně stanovený formát</a:t>
            </a:r>
          </a:p>
          <a:p>
            <a:r>
              <a:rPr lang="cs-CZ" dirty="0" smtClean="0"/>
              <a:t>Povinné náležitosti: název výkazu a společnosti, datum, měna vykazování, přesnost zaokrouhlení a druh (individuální/konsolidovaná)</a:t>
            </a:r>
          </a:p>
          <a:p>
            <a:r>
              <a:rPr lang="cs-CZ" dirty="0" smtClean="0"/>
              <a:t>Obsahuje významné položky a mnohé odkazy na komentář</a:t>
            </a:r>
          </a:p>
          <a:p>
            <a:r>
              <a:rPr lang="cs-CZ" dirty="0" smtClean="0"/>
              <a:t>Implementační příručka k IAS 1 obsahuje ilustrativní příklad rozvahy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povinnost členit A na krátkodobá a dlouhodobá, praxe to však vyžaduje:</a:t>
            </a:r>
          </a:p>
          <a:p>
            <a:r>
              <a:rPr lang="cs-CZ" dirty="0" smtClean="0"/>
              <a:t>A je krátkodobé, pokud:</a:t>
            </a:r>
          </a:p>
          <a:p>
            <a:pPr>
              <a:buFontTx/>
              <a:buChar char="-"/>
            </a:pPr>
            <a:r>
              <a:rPr lang="cs-CZ" dirty="0" smtClean="0"/>
              <a:t>Se očekává, že bude prodáno či spotřebováno v průběhu běžného provozního cyklu,</a:t>
            </a:r>
          </a:p>
          <a:p>
            <a:pPr>
              <a:buFontTx/>
              <a:buChar char="-"/>
            </a:pPr>
            <a:r>
              <a:rPr lang="cs-CZ" dirty="0" smtClean="0"/>
              <a:t>Je drženo k obchodování,</a:t>
            </a:r>
          </a:p>
          <a:p>
            <a:pPr>
              <a:buFontTx/>
              <a:buChar char="-"/>
            </a:pPr>
            <a:r>
              <a:rPr lang="cs-CZ" dirty="0" smtClean="0"/>
              <a:t>Se očekává, že bude prodáno do 12 m od ukončení účetního období,</a:t>
            </a:r>
          </a:p>
          <a:p>
            <a:pPr>
              <a:buFontTx/>
              <a:buChar char="-"/>
            </a:pPr>
            <a:r>
              <a:rPr lang="cs-CZ" dirty="0" smtClean="0"/>
              <a:t>Se jedná o peníze a peněžní ekvivalenty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Pozemky, budovy a zařízení se vykazují</a:t>
            </a:r>
          </a:p>
          <a:p>
            <a:pPr marL="514350" indent="-514350">
              <a:buAutoNum type="alphaLcParenR"/>
            </a:pPr>
            <a:r>
              <a:rPr lang="cs-CZ" dirty="0" smtClean="0"/>
              <a:t>Jako v ČR: brutto, korekce, netto</a:t>
            </a:r>
          </a:p>
          <a:p>
            <a:pPr marL="514350" indent="-514350">
              <a:buAutoNum type="alphaLcParenR"/>
            </a:pPr>
            <a:r>
              <a:rPr lang="cs-CZ" dirty="0" smtClean="0"/>
              <a:t>Pouze netto, ostatní v komentáři</a:t>
            </a:r>
          </a:p>
          <a:p>
            <a:r>
              <a:rPr lang="cs-CZ" dirty="0" smtClean="0"/>
              <a:t>Závazek je krátkodobý, pokud:</a:t>
            </a:r>
          </a:p>
          <a:p>
            <a:pPr>
              <a:buFontTx/>
              <a:buChar char="-"/>
            </a:pPr>
            <a:r>
              <a:rPr lang="cs-CZ" dirty="0" smtClean="0"/>
              <a:t>Bude uhrazen v průběhu provozního cyklu podniku</a:t>
            </a:r>
          </a:p>
          <a:p>
            <a:pPr>
              <a:buFontTx/>
              <a:buChar char="-"/>
            </a:pPr>
            <a:r>
              <a:rPr lang="cs-CZ" dirty="0" smtClean="0"/>
              <a:t>Bude uhrazen do 12 m od data ukončení </a:t>
            </a:r>
            <a:r>
              <a:rPr lang="cs-CZ" dirty="0" err="1" smtClean="0"/>
              <a:t>úč</a:t>
            </a:r>
            <a:r>
              <a:rPr lang="cs-CZ" dirty="0" smtClean="0"/>
              <a:t>. období</a:t>
            </a:r>
          </a:p>
          <a:p>
            <a:pPr>
              <a:buFontTx/>
              <a:buChar char="-"/>
            </a:pPr>
            <a:r>
              <a:rPr lang="cs-CZ" dirty="0" err="1" smtClean="0"/>
              <a:t>Ú.j</a:t>
            </a:r>
            <a:r>
              <a:rPr lang="cs-CZ" dirty="0" smtClean="0"/>
              <a:t>. nemá nepodmíněné právo odložení úhrady závazku či jeho vypořádání na dobu nejméně 12ti m po ukončení </a:t>
            </a:r>
            <a:r>
              <a:rPr lang="cs-CZ" dirty="0" err="1" smtClean="0"/>
              <a:t>úč</a:t>
            </a:r>
            <a:r>
              <a:rPr lang="cs-CZ" dirty="0" smtClean="0"/>
              <a:t>. období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Obvyklé členění závazků:</a:t>
            </a:r>
          </a:p>
          <a:p>
            <a:pPr lvl="1"/>
            <a:r>
              <a:rPr lang="cs-CZ" dirty="0" smtClean="0"/>
              <a:t>- </a:t>
            </a:r>
            <a:r>
              <a:rPr lang="cs-CZ" sz="2400" dirty="0" smtClean="0"/>
              <a:t>dlouhodobé závazky vyplývající z běžných činností společnosti,</a:t>
            </a:r>
          </a:p>
          <a:p>
            <a:pPr lvl="1"/>
            <a:r>
              <a:rPr lang="cs-CZ" sz="2400" dirty="0" smtClean="0"/>
              <a:t>specifické dlouhodobé závazky – např. z leasingu, z vydání dluhopisů,</a:t>
            </a:r>
          </a:p>
          <a:p>
            <a:pPr lvl="1"/>
            <a:r>
              <a:rPr lang="cs-CZ" sz="2400" dirty="0" smtClean="0"/>
              <a:t>rezervy.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b="1" dirty="0" smtClean="0"/>
              <a:t>Vlastní kapitál </a:t>
            </a:r>
            <a:r>
              <a:rPr lang="cs-CZ" dirty="0" smtClean="0"/>
              <a:t>tvoří zbytkovou část pasiv po odečtu závazků. </a:t>
            </a:r>
          </a:p>
          <a:p>
            <a:r>
              <a:rPr lang="cs-CZ" dirty="0" smtClean="0"/>
              <a:t>VK tvoří: vklady vlastníků a emisní ážio,položky jako fond z přecenění, fond z přepočtu cizích měn, kumulované zisky atd. Naopak se v této části rozvahy nevyskytují sociální fondy, které jsou považovány za závazky (např. vůči zaměstnancům).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podmíněné aktivum</a:t>
            </a:r>
            <a:r>
              <a:rPr lang="cs-CZ" dirty="0" smtClean="0"/>
              <a:t> = </a:t>
            </a:r>
            <a:r>
              <a:rPr lang="cs-CZ" dirty="0" err="1" smtClean="0"/>
              <a:t>aktivum</a:t>
            </a:r>
            <a:r>
              <a:rPr lang="cs-CZ" dirty="0" smtClean="0"/>
              <a:t> vyplývající z minulých událostí, jehož existence bude potvrzena tím, že buď dojde či nedojde k nejisté budoucí události, která </a:t>
            </a:r>
            <a:r>
              <a:rPr lang="cs-CZ" u="sng" dirty="0" smtClean="0"/>
              <a:t>není zcela pod kontrolou dané účetní jednotky. </a:t>
            </a:r>
            <a:r>
              <a:rPr lang="cs-CZ" dirty="0" smtClean="0"/>
              <a:t>Jedná se například o podmíněnou pohledávku, která vyplývá z probíhajícího soudního sporu. Pokud nastane jistota, že společnosti poplyne ekonomický prospěch, změní se podmíněné aktivum na přímou aktivní položku (v daném případě na pohledávku).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Podmíněný závazek</a:t>
            </a:r>
          </a:p>
          <a:p>
            <a:pPr lvl="2"/>
            <a:r>
              <a:rPr lang="cs-CZ" dirty="0" smtClean="0"/>
              <a:t>současný závazek vyplývající z minulých událostí, u něhož:</a:t>
            </a:r>
          </a:p>
          <a:p>
            <a:pPr lvl="3"/>
            <a:r>
              <a:rPr lang="cs-CZ" dirty="0" smtClean="0"/>
              <a:t>není pravděpodobný odliv zdrojů,</a:t>
            </a:r>
          </a:p>
          <a:p>
            <a:pPr lvl="3"/>
            <a:r>
              <a:rPr lang="cs-CZ" dirty="0" smtClean="0"/>
              <a:t>není spolehlivě určitelná výše, nebo</a:t>
            </a:r>
          </a:p>
          <a:p>
            <a:pPr lvl="2"/>
            <a:r>
              <a:rPr lang="cs-CZ" dirty="0" smtClean="0"/>
              <a:t>možný závazek vyplývající z minulých událostí, jehož existence bude potvrzena tím, že dojde či nedojde k nejisté budoucí události, která není plně pod kontrolou společnosti.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Výkaz o úplném výsledku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Lze jej vyhotovit buď v plné verzi výkazu – v tom případě se jedná vlastně o původní verzi výkazu zisku a ztráty (požadovanou před novelou IAS 1) doplněnou o informaci o tzv. </a:t>
            </a:r>
            <a:r>
              <a:rPr lang="cs-CZ" b="1" dirty="0" smtClean="0"/>
              <a:t>Ostatním úplném výsledku (</a:t>
            </a:r>
            <a:r>
              <a:rPr lang="en-GB" b="1" dirty="0" smtClean="0"/>
              <a:t>Other Comprehensive Income</a:t>
            </a:r>
            <a:r>
              <a:rPr lang="cs-CZ" b="1" dirty="0" smtClean="0"/>
              <a:t>)</a:t>
            </a:r>
            <a:r>
              <a:rPr lang="cs-CZ" dirty="0" smtClean="0"/>
              <a:t>.  </a:t>
            </a:r>
          </a:p>
          <a:p>
            <a:r>
              <a:rPr lang="cs-CZ" dirty="0" smtClean="0"/>
              <a:t>Účetní jednotka však může zveřejňovat také dva dokumenty, přičemž jedním je původní výsledovka (</a:t>
            </a:r>
            <a:r>
              <a:rPr lang="en-GB" dirty="0" smtClean="0"/>
              <a:t>Income Statement</a:t>
            </a:r>
            <a:r>
              <a:rPr lang="cs-CZ" dirty="0" smtClean="0"/>
              <a:t>) a druhým dokumentem je samostatný Výkaz o úplném výsledku.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1822</TotalTime>
  <Words>1007</Words>
  <Application>Microsoft Office PowerPoint</Application>
  <PresentationFormat>Předvádění na obrazovce (4:3)</PresentationFormat>
  <Paragraphs>183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Bohatý</vt:lpstr>
      <vt:lpstr>Účetní závěrka dle IAS/IFRS a IFRS for SME Mezitímní účetní výkaznictví  </vt:lpstr>
      <vt:lpstr>Obsah úč. závěrky</vt:lpstr>
      <vt:lpstr>Výkaz o finanční pozici (rozvaha)</vt:lpstr>
      <vt:lpstr>Rozvaha</vt:lpstr>
      <vt:lpstr>Rozvaha</vt:lpstr>
      <vt:lpstr>Rozvaha</vt:lpstr>
      <vt:lpstr>Rozvaha</vt:lpstr>
      <vt:lpstr>Rozvaha</vt:lpstr>
      <vt:lpstr>Výkaz o úplném výsledku </vt:lpstr>
      <vt:lpstr>Výkaz o úplném výsledku</vt:lpstr>
      <vt:lpstr>Výkaz o úplném výsledku</vt:lpstr>
      <vt:lpstr>Výkaz o úplném výsledku</vt:lpstr>
      <vt:lpstr>Výkaz o úplném výsledku</vt:lpstr>
      <vt:lpstr>Výkaz peněžních toků</vt:lpstr>
      <vt:lpstr>Výkaz peněžních toků</vt:lpstr>
      <vt:lpstr>Výkaz peněžních toků</vt:lpstr>
      <vt:lpstr>Výkaz o změnách Vl. kapitálu</vt:lpstr>
      <vt:lpstr>Komentář k účetní závěrce</vt:lpstr>
      <vt:lpstr>Účetní závěrka dle IFRS for SME</vt:lpstr>
      <vt:lpstr>Sekce 3 IFRS for SME</vt:lpstr>
      <vt:lpstr>Sekce 3 ifrs for SME</vt:lpstr>
      <vt:lpstr>Sekce 3 IFRS for SME</vt:lpstr>
      <vt:lpstr>Mezitímní účetní výkaznictví</vt:lpstr>
      <vt:lpstr>Snímek 24</vt:lpstr>
      <vt:lpstr>Přístupy k chápání MÚZ:</vt:lpstr>
      <vt:lpstr>Forma MÚ výkazů:</vt:lpstr>
      <vt:lpstr>Mezitimní účetnictví v IFRS for SME</vt:lpstr>
      <vt:lpstr>Snímek 28</vt:lpstr>
    </vt:vector>
  </TitlesOfParts>
  <Company>ZCU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Jana Hinke</dc:creator>
  <cp:lastModifiedBy>Jana Hinke</cp:lastModifiedBy>
  <cp:revision>45</cp:revision>
  <dcterms:created xsi:type="dcterms:W3CDTF">2012-10-23T12:31:04Z</dcterms:created>
  <dcterms:modified xsi:type="dcterms:W3CDTF">2012-12-06T08:17:48Z</dcterms:modified>
</cp:coreProperties>
</file>