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72" r:id="rId18"/>
    <p:sldId id="273" r:id="rId19"/>
    <p:sldId id="274" r:id="rId20"/>
    <p:sldId id="275" r:id="rId21"/>
    <p:sldId id="276" r:id="rId22"/>
    <p:sldId id="280" r:id="rId23"/>
    <p:sldId id="26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AAD9AA-7AB1-4B99-B915-27AD652160F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296663-DBED-4671-AB89-2F4BA583EF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08720"/>
            <a:ext cx="8291264" cy="20162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1) Zveřejnění </a:t>
            </a:r>
            <a:r>
              <a:rPr lang="cs-CZ" dirty="0" err="1" smtClean="0"/>
              <a:t>info</a:t>
            </a:r>
            <a:r>
              <a:rPr lang="cs-CZ" dirty="0" smtClean="0"/>
              <a:t> o spřízněných stranách</a:t>
            </a:r>
            <a:br>
              <a:rPr lang="cs-CZ" dirty="0" smtClean="0"/>
            </a:br>
            <a:r>
              <a:rPr lang="cs-CZ" dirty="0" smtClean="0"/>
              <a:t>2) Změny v účetních odhadech, zásadní   </a:t>
            </a:r>
            <a:br>
              <a:rPr lang="cs-CZ" dirty="0" smtClean="0"/>
            </a:br>
            <a:r>
              <a:rPr lang="cs-CZ" dirty="0" smtClean="0"/>
              <a:t>    chyby a změny v účetní politice</a:t>
            </a:r>
            <a:br>
              <a:rPr lang="cs-CZ" dirty="0" smtClean="0"/>
            </a:br>
            <a:r>
              <a:rPr lang="cs-CZ" dirty="0" smtClean="0"/>
              <a:t>3) Události po datu rozvahy</a:t>
            </a:r>
            <a:endParaRPr lang="cs-CZ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                  12. přednáška z předmětu UC5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Rozdělení standardu na dílčí problematiky: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7853362" cy="4320480"/>
          </a:xfrm>
        </p:spPr>
        <p:txBody>
          <a:bodyPr/>
          <a:lstStyle/>
          <a:p>
            <a:pPr eaLnBrk="1" hangingPunct="1"/>
            <a:r>
              <a:rPr lang="cs-CZ" b="1" dirty="0" smtClean="0"/>
              <a:t>Změny v účetních odhadech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např. změny v odhadovaných délkách doby životnosti, výše nedobytných pohledávek, výše neprodejných zásob….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Dle IAS 8 nemají být vnímány jako účetní chyby,</a:t>
            </a:r>
          </a:p>
          <a:p>
            <a:pPr eaLnBrk="1" hangingPunct="1">
              <a:buFontTx/>
              <a:buChar char="-"/>
            </a:pPr>
            <a:r>
              <a:rPr lang="cs-CZ" sz="2800" dirty="0" smtClean="0"/>
              <a:t>Mají být zahrnuty do výkazů v období změny, popř. i v obdobích následujících (nikoli však do období minulých).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914400"/>
          </a:xfrm>
        </p:spPr>
        <p:txBody>
          <a:bodyPr/>
          <a:lstStyle/>
          <a:p>
            <a:pPr eaLnBrk="1" hangingPunct="1"/>
            <a:r>
              <a:rPr lang="cs-CZ" b="1" dirty="0" smtClean="0"/>
              <a:t>Účetní chyby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7769225" cy="4786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Významné chyby týkající se předchozích období v účtování či vykazování,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Účetní výkazy za minulá období by měly být přepočteny tak, aby byla zajištěna srovnatelnost vykazovaných informací,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V důsledku toho je oprava zahrnuta do čistého zisku daného (minulého) období.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Prakticky: společnost zveřejní výroční zprávu za běžné období se srovnáním za minulá období.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Změny v účetní politice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7769225" cy="4786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Mají být prováděny jen, pokud to vyžaduje zákon nebo vyhlášené požadavky národních úprav účetnictví.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Dále se připouští změna provedená pro zlepšení vypovídací schopnosti účetních výkazů.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Stejně jako u oprav chyb, i zde je nutná úprava výkazů minulých let zpětným použitím účetní politiky.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7853362" cy="48625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b="1" dirty="0" smtClean="0"/>
              <a:t>Rozhodněte, zda se jedná o změnu v odhadu nebo o účetní chybu. Navrhněte účetní řešení: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*Společnost pořídila nový stroj, určila 5 let životnosti, ve 4. roce stroj dosloužil…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*Ve 2.roce společnost zjistila, že v 1. roce nezaúčtovala vyskladnění prodaných zásob..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*Společnost tvoří rezervu na záruční opravy v roce 1 a 2. V roce 3 bylo zjištěno, že náklady na záruční opravy vysoce převyšují částku vytvořené rezervy……..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Řešení: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7769225" cy="4862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*</a:t>
            </a:r>
            <a:r>
              <a:rPr lang="cs-CZ" sz="2800" dirty="0" smtClean="0"/>
              <a:t>1. Jedná se o změnu v účetním odhadu, společnost nebude zpětně přepracovávat výkazy za předcházející 3 roky.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*2. Jedná se o účetní chybu, společnost musí přepracovat výkazy minulého roku.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*3. Jedná se o změnu v účetním odhadu. Společnost nebude přepracovávat výkazy za 1. a 2. rok vlivem navýšení rezervy.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Účetní pravidla, odhady a chyby v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Oddíl č. 10</a:t>
            </a:r>
          </a:p>
          <a:p>
            <a:r>
              <a:rPr lang="cs-CZ" dirty="0" smtClean="0"/>
              <a:t>Při provádění úsudků může vzít ÚJ v úvahu požadavky a pokyny obsažené v plných IFRS, které se zabývají podobnými a souvisejícími otázkami,</a:t>
            </a:r>
          </a:p>
          <a:p>
            <a:r>
              <a:rPr lang="cs-CZ" b="1" dirty="0" smtClean="0"/>
              <a:t>Pravidla: </a:t>
            </a:r>
          </a:p>
          <a:p>
            <a:pPr>
              <a:buNone/>
            </a:pPr>
            <a:r>
              <a:rPr lang="cs-CZ" dirty="0" smtClean="0"/>
              <a:t>- používat konsistentně</a:t>
            </a:r>
          </a:p>
          <a:p>
            <a:pPr>
              <a:buFontTx/>
              <a:buChar char="-"/>
            </a:pPr>
            <a:r>
              <a:rPr lang="cs-CZ" dirty="0" smtClean="0"/>
              <a:t>Změna pouze, pokud to vyžaduje IFRS </a:t>
            </a:r>
            <a:r>
              <a:rPr lang="cs-CZ" dirty="0" err="1" smtClean="0"/>
              <a:t>for</a:t>
            </a:r>
            <a:r>
              <a:rPr lang="cs-CZ" dirty="0" smtClean="0"/>
              <a:t> SME, nebo pokud to vede ke spolehlivému a relevantnějšímu vykázání informací</a:t>
            </a:r>
          </a:p>
          <a:p>
            <a:pPr>
              <a:buFontTx/>
              <a:buChar char="-"/>
            </a:pPr>
            <a:r>
              <a:rPr lang="cs-CZ" dirty="0" smtClean="0"/>
              <a:t>Vykázat </a:t>
            </a:r>
            <a:r>
              <a:rPr lang="cs-CZ" b="1" dirty="0" smtClean="0"/>
              <a:t>RETROSPEKTIVNĚ !!!! </a:t>
            </a:r>
            <a:r>
              <a:rPr lang="cs-CZ" dirty="0" smtClean="0"/>
              <a:t>– za předcházející období k nejzazšímu datu, ke kterému je to proveditelné, jako kdyby nové účetní pravidlo bylo používáno vždy…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Účetní pravidla, odhady a chyby v IFRS </a:t>
            </a:r>
            <a:r>
              <a:rPr lang="cs-CZ" b="1" dirty="0" err="1" smtClean="0"/>
              <a:t>for</a:t>
            </a:r>
            <a:r>
              <a:rPr lang="cs-CZ" b="1" dirty="0" smtClean="0"/>
              <a:t> SME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Účetní odhady</a:t>
            </a:r>
          </a:p>
          <a:p>
            <a:pPr>
              <a:buFontTx/>
              <a:buChar char="-"/>
            </a:pPr>
            <a:r>
              <a:rPr lang="cs-CZ" dirty="0" smtClean="0"/>
              <a:t>Jsou výsledkem nových informací nebo nového vývoje, proto nejsou opravami chyb</a:t>
            </a:r>
          </a:p>
          <a:p>
            <a:pPr>
              <a:buFontTx/>
              <a:buChar char="-"/>
            </a:pPr>
            <a:r>
              <a:rPr lang="cs-CZ" dirty="0" smtClean="0"/>
              <a:t>Vykazuje se PROSPEKTIVNĚ, zahrnutím do výsledku. </a:t>
            </a:r>
          </a:p>
          <a:p>
            <a:pPr>
              <a:buFontTx/>
              <a:buChar char="-"/>
            </a:pPr>
            <a:r>
              <a:rPr lang="cs-CZ" dirty="0" smtClean="0"/>
              <a:t>Zveřejňuje se podstata a dopady změn v odhadech</a:t>
            </a:r>
          </a:p>
          <a:p>
            <a:r>
              <a:rPr lang="cs-CZ" b="1" dirty="0" smtClean="0"/>
              <a:t>Účetní chyby</a:t>
            </a:r>
          </a:p>
          <a:p>
            <a:pPr>
              <a:buFontTx/>
              <a:buChar char="-"/>
            </a:pPr>
            <a:r>
              <a:rPr lang="cs-CZ" dirty="0" smtClean="0"/>
              <a:t>Opomenutí a nesprávná uvedení položek  v ÚZ,</a:t>
            </a:r>
          </a:p>
          <a:p>
            <a:pPr>
              <a:buFontTx/>
              <a:buChar char="-"/>
            </a:pPr>
            <a:r>
              <a:rPr lang="cs-CZ" dirty="0" smtClean="0"/>
              <a:t>Jedná se o: matematické chyby, </a:t>
            </a:r>
            <a:r>
              <a:rPr lang="cs-CZ" dirty="0" err="1" smtClean="0"/>
              <a:t>chyby</a:t>
            </a:r>
            <a:r>
              <a:rPr lang="cs-CZ" dirty="0" smtClean="0"/>
              <a:t> při aplikaci pravidel, přehlédnutí, špatné interpretace, podvody.</a:t>
            </a:r>
          </a:p>
          <a:p>
            <a:pPr>
              <a:buFontTx/>
              <a:buChar char="-"/>
            </a:pPr>
            <a:r>
              <a:rPr lang="cs-CZ" dirty="0" smtClean="0"/>
              <a:t>NUTNÉ opravit významné chyby RETROSPEKTIVNĚ.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Události po datu rozvahy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069160"/>
          </a:xfrm>
        </p:spPr>
        <p:txBody>
          <a:bodyPr>
            <a:noAutofit/>
          </a:bodyPr>
          <a:lstStyle/>
          <a:p>
            <a:r>
              <a:rPr lang="cs-CZ" sz="2800" dirty="0" smtClean="0"/>
              <a:t>Jedná se o </a:t>
            </a:r>
            <a:r>
              <a:rPr lang="cs-CZ" sz="2800" u="sng" dirty="0" smtClean="0"/>
              <a:t>události mezi</a:t>
            </a:r>
            <a:r>
              <a:rPr lang="cs-CZ" sz="2800" dirty="0" smtClean="0"/>
              <a:t>:</a:t>
            </a:r>
          </a:p>
          <a:p>
            <a:pPr marL="457200" indent="-457200">
              <a:buAutoNum type="arabicParenR"/>
            </a:pPr>
            <a:r>
              <a:rPr lang="cs-CZ" sz="2800" dirty="0" smtClean="0"/>
              <a:t>Bilančním dnem a </a:t>
            </a:r>
          </a:p>
          <a:p>
            <a:pPr marL="457200" indent="-457200">
              <a:buAutoNum type="arabicParenR"/>
            </a:pPr>
            <a:r>
              <a:rPr lang="cs-CZ" sz="2800" dirty="0" smtClean="0"/>
              <a:t>Dnem, kdy byla účetní závěrka schválena vedením společnosti a připravena ke zveřejnění</a:t>
            </a:r>
          </a:p>
          <a:p>
            <a:r>
              <a:rPr lang="cs-CZ" sz="2800" dirty="0" smtClean="0"/>
              <a:t>Jedná se o </a:t>
            </a:r>
            <a:r>
              <a:rPr lang="cs-CZ" sz="2800" u="sng" dirty="0" smtClean="0"/>
              <a:t>příznivé i nepříznivé informace</a:t>
            </a:r>
            <a:r>
              <a:rPr lang="cs-CZ" sz="2800" dirty="0" smtClean="0"/>
              <a:t>:</a:t>
            </a:r>
          </a:p>
          <a:p>
            <a:pPr marL="457200" indent="-457200">
              <a:buAutoNum type="alphaLcParenR"/>
            </a:pPr>
            <a:r>
              <a:rPr lang="cs-CZ" sz="2800" dirty="0" smtClean="0"/>
              <a:t>Prokazující okolnosti, které již existovaly k rozvahovému dni</a:t>
            </a:r>
          </a:p>
          <a:p>
            <a:pPr marL="457200" indent="-457200">
              <a:buAutoNum type="alphaLcParenR"/>
            </a:pPr>
            <a:r>
              <a:rPr lang="cs-CZ" sz="2800" dirty="0" smtClean="0"/>
              <a:t>Naznačující nově vzniklé okolnosti po rozvahovém dni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po datu rozvahy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Události prokazující okolnosti, které již existovaly k rozvahovému dni – je nutné </a:t>
            </a:r>
            <a:r>
              <a:rPr lang="cs-CZ" u="sng" dirty="0" smtClean="0"/>
              <a:t>zohlednit přímo VE VÝKAZECH</a:t>
            </a:r>
          </a:p>
          <a:p>
            <a:pPr>
              <a:buFontTx/>
              <a:buChar char="-"/>
            </a:pPr>
            <a:r>
              <a:rPr lang="cs-CZ" dirty="0" smtClean="0"/>
              <a:t>Jedná se o </a:t>
            </a:r>
            <a:r>
              <a:rPr lang="cs-CZ" b="1" dirty="0" smtClean="0"/>
              <a:t>zpřesnění hodnoty </a:t>
            </a:r>
            <a:r>
              <a:rPr lang="cs-CZ" dirty="0" smtClean="0"/>
              <a:t>vykazovaných položek,</a:t>
            </a:r>
          </a:p>
          <a:p>
            <a:pPr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zpřesnění odhadu hodnoty rezerv, tvorby opravných položek na nedobytné pohledávky, či k zásobám</a:t>
            </a:r>
          </a:p>
          <a:p>
            <a:pPr>
              <a:buFontTx/>
              <a:buChar char="-"/>
            </a:pPr>
            <a:r>
              <a:rPr lang="cs-CZ" dirty="0" smtClean="0"/>
              <a:t>Jedná se o </a:t>
            </a:r>
            <a:r>
              <a:rPr lang="cs-CZ" b="1" dirty="0" smtClean="0"/>
              <a:t>rozpoznání nové položky </a:t>
            </a:r>
            <a:r>
              <a:rPr lang="cs-CZ" dirty="0" smtClean="0"/>
              <a:t>ve výkazu</a:t>
            </a:r>
          </a:p>
          <a:p>
            <a:pPr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výplata podílů na zisku či odměn za uplynulý rok, která signalizuje existenci závazku k bilančnímu dni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po rozvahovém dni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POZOR</a:t>
            </a:r>
          </a:p>
          <a:p>
            <a:pPr>
              <a:buNone/>
            </a:pPr>
            <a:r>
              <a:rPr lang="cs-CZ" dirty="0" smtClean="0"/>
              <a:t>Pokud je před schválením účetní závěrky na základě:</a:t>
            </a:r>
          </a:p>
          <a:p>
            <a:pPr>
              <a:buNone/>
            </a:pPr>
            <a:r>
              <a:rPr lang="cs-CZ" b="1" i="1" dirty="0" smtClean="0"/>
              <a:t>Např.: rozhodnutí společnosti o likvidaci,</a:t>
            </a:r>
          </a:p>
          <a:p>
            <a:pPr>
              <a:buNone/>
            </a:pPr>
            <a:r>
              <a:rPr lang="cs-CZ" b="1" i="1" dirty="0" smtClean="0"/>
              <a:t>Nebo zhoršení finanční situace podniku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dirty="0" smtClean="0"/>
              <a:t> zjištěno, že není </a:t>
            </a:r>
            <a:r>
              <a:rPr lang="cs-CZ" b="1" u="sng" dirty="0" smtClean="0"/>
              <a:t>předpoklad dalšího trvání podniku</a:t>
            </a:r>
            <a:r>
              <a:rPr lang="cs-CZ" dirty="0" smtClean="0"/>
              <a:t>, je ÚJ povinna přepracovat svou účetní závěrku v souladu s touto skutečností a zveřejnit, že tento předpoklad není splněn.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Podstata IAS 24 – Spřízněné strany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 reakcí na skutečnost, že vztahy společnosti se SS nejsou většinou založeny na tržní bázi – proto jsou </a:t>
            </a:r>
            <a:r>
              <a:rPr lang="cs-CZ" sz="2800" dirty="0" err="1"/>
              <a:t>info</a:t>
            </a:r>
            <a:r>
              <a:rPr lang="cs-CZ" sz="2800" dirty="0"/>
              <a:t> o SS pro uživatele účetních závěrek velmi podstatné!</a:t>
            </a:r>
          </a:p>
          <a:p>
            <a:r>
              <a:rPr lang="cs-CZ" sz="2800" dirty="0"/>
              <a:t>IAS 24 poprvé přijat v roce 1984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po rozvahovém dni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Události naznačující nově vzniklé okolnosti po rozvahovém dni, které k bilančnímu dni neexistovaly, jsou </a:t>
            </a:r>
            <a:r>
              <a:rPr lang="cs-CZ" b="1" dirty="0" smtClean="0"/>
              <a:t>VYKAZOVÁNY V KOMENTÁŘI – pokud jsou pro uživatele významné, tzn. mohly by ovlivnit rozhodování uživatelů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u="sng" dirty="0" smtClean="0"/>
              <a:t>Zveřejňuje se:</a:t>
            </a:r>
          </a:p>
          <a:p>
            <a:pPr marL="457200" indent="-457200">
              <a:buAutoNum type="alphaLcParenR"/>
            </a:pPr>
            <a:r>
              <a:rPr lang="cs-CZ" dirty="0" smtClean="0"/>
              <a:t>Podstata události</a:t>
            </a:r>
          </a:p>
          <a:p>
            <a:pPr marL="457200" indent="-457200">
              <a:buAutoNum type="alphaLcParenR"/>
            </a:pPr>
            <a:r>
              <a:rPr lang="cs-CZ" dirty="0" smtClean="0"/>
              <a:t>Odhad hodnotového dopadu události, nebo prohlášení, že odhad učinit nelze.</a:t>
            </a:r>
          </a:p>
          <a:p>
            <a:pPr marL="457200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po rozvahovém dni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Příklady událostí, které nevedou k úpravám účetních výkazů, ale vykazují se v komentáři:</a:t>
            </a:r>
          </a:p>
          <a:p>
            <a:pPr>
              <a:buFontTx/>
              <a:buChar char="-"/>
            </a:pPr>
            <a:r>
              <a:rPr lang="cs-CZ" dirty="0" smtClean="0"/>
              <a:t>Nastalá podniková kombinace,</a:t>
            </a:r>
          </a:p>
          <a:p>
            <a:pPr>
              <a:buFontTx/>
              <a:buChar char="-"/>
            </a:pPr>
            <a:r>
              <a:rPr lang="cs-CZ" dirty="0" smtClean="0"/>
              <a:t>Pozbytí dceřiné společnosti,</a:t>
            </a:r>
          </a:p>
          <a:p>
            <a:pPr>
              <a:buFontTx/>
              <a:buChar char="-"/>
            </a:pPr>
            <a:r>
              <a:rPr lang="cs-CZ" dirty="0" smtClean="0"/>
              <a:t>Oznámení plánu ukončit určitou činnost,</a:t>
            </a:r>
          </a:p>
          <a:p>
            <a:pPr>
              <a:buFontTx/>
              <a:buChar char="-"/>
            </a:pPr>
            <a:r>
              <a:rPr lang="cs-CZ" dirty="0" smtClean="0"/>
              <a:t>Živelní katastrofa či jiná škoda, která poškodila majetek společnosti,</a:t>
            </a:r>
          </a:p>
          <a:p>
            <a:pPr>
              <a:buFontTx/>
              <a:buChar char="-"/>
            </a:pPr>
            <a:r>
              <a:rPr lang="cs-CZ" dirty="0" smtClean="0"/>
              <a:t>Oznámení nebo zahájení důležité rekonstrukce, </a:t>
            </a:r>
          </a:p>
          <a:p>
            <a:pPr>
              <a:buFontTx/>
              <a:buChar char="-"/>
            </a:pPr>
            <a:r>
              <a:rPr lang="cs-CZ" dirty="0" smtClean="0"/>
              <a:t>Apod.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Události po rozvahovém dni dle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Oddíl 32</a:t>
            </a:r>
          </a:p>
          <a:p>
            <a:r>
              <a:rPr lang="cs-CZ" dirty="0" smtClean="0"/>
              <a:t>Opět rozdělení událostí na:</a:t>
            </a:r>
          </a:p>
          <a:p>
            <a:pPr marL="457200" indent="-457200">
              <a:buAutoNum type="alphaLcParenR"/>
            </a:pPr>
            <a:r>
              <a:rPr lang="cs-CZ" dirty="0" smtClean="0"/>
              <a:t>ty, které vyžadují, aby ÚJ upravila hodnoty v </a:t>
            </a:r>
            <a:r>
              <a:rPr lang="cs-CZ" dirty="0" smtClean="0"/>
              <a:t>ÚZ,</a:t>
            </a: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t</a:t>
            </a:r>
            <a:r>
              <a:rPr lang="cs-CZ" dirty="0" smtClean="0"/>
              <a:t>y</a:t>
            </a:r>
            <a:r>
              <a:rPr lang="cs-CZ" dirty="0" smtClean="0"/>
              <a:t>, které se </a:t>
            </a:r>
            <a:r>
              <a:rPr lang="cs-CZ" dirty="0" err="1" smtClean="0"/>
              <a:t>vykáží</a:t>
            </a:r>
            <a:r>
              <a:rPr lang="cs-CZ" dirty="0" smtClean="0"/>
              <a:t> v komentáři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- Shodné s plnou verzí.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640763" cy="1189038"/>
          </a:xfrm>
        </p:spPr>
        <p:txBody>
          <a:bodyPr/>
          <a:lstStyle/>
          <a:p>
            <a:r>
              <a:rPr lang="cs-CZ"/>
              <a:t>Děkuji za pozornost!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– spřízněná strana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00808"/>
            <a:ext cx="7818437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sz="2800" u="sng" dirty="0"/>
              <a:t>Strana je se společností spřízněná pokud: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sz="2800" dirty="0" smtClean="0"/>
              <a:t>a) Přímo </a:t>
            </a:r>
            <a:r>
              <a:rPr lang="cs-CZ" sz="2800" dirty="0"/>
              <a:t>nebo nepřímo prostřednictvím 1 nebo více prostředníků: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sz="2800" dirty="0"/>
              <a:t>kontroluje vykazující společnost (MS-DS),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sz="2800" dirty="0"/>
              <a:t>Má podstatný podíl (</a:t>
            </a:r>
            <a:r>
              <a:rPr lang="cs-CZ" sz="2800" dirty="0" err="1"/>
              <a:t>Př.P</a:t>
            </a:r>
            <a:r>
              <a:rPr lang="cs-CZ" sz="2800" dirty="0"/>
              <a:t> – Investor),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sz="2800" dirty="0"/>
              <a:t>Má společnou kontrolu nad společností (PI – Investor).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b) Strana je členem klíčového managementu vykazující společnosti nebo její mateřské společnosti.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476672"/>
            <a:ext cx="7772400" cy="617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/>
              <a:t>c) Strana je blízkým členem rodiny jakéhokoliv jednotlivce uvedeného v bodě (a) nebo (b).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d) Strana je podnikem, který je kontrolován, společně kontrolován nebo podstatně ovlivňován jakýmkoliv jednotlivcem v bodě (b) nebo (c) nebo tento jednotlivec vlastní přímo nebo nepřímo podstatný podíl na hlasovacích právech.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e) Strana je penzijním plánem pro zaměstnanecké požitky vykazující společnosti nebo jiné společnosti, která je spřízněnou stranou vykazující společnosti.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Důvody pro zveřejnění 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628800"/>
            <a:ext cx="7772400" cy="4648200"/>
          </a:xfrm>
        </p:spPr>
        <p:txBody>
          <a:bodyPr/>
          <a:lstStyle/>
          <a:p>
            <a:r>
              <a:rPr lang="cs-CZ" sz="2800" dirty="0"/>
              <a:t>SS mohou vstupovat do transakcí, které samy nechtěly,</a:t>
            </a:r>
          </a:p>
          <a:p>
            <a:r>
              <a:rPr lang="cs-CZ" sz="2800" dirty="0"/>
              <a:t>Částky transakcí nemusejí být srovnatelné s obdobnými transakcemi NS,</a:t>
            </a:r>
          </a:p>
          <a:p>
            <a:r>
              <a:rPr lang="cs-CZ" sz="2800" dirty="0"/>
              <a:t>Existence SS může mít vliv na vztahy s ostatními NS,</a:t>
            </a:r>
          </a:p>
          <a:p>
            <a:r>
              <a:rPr lang="cs-CZ" sz="2800" dirty="0"/>
              <a:t>Transakce mezi podniky by se neuskutečnily, kdyby neexistovaly vztahy mezi 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5" y="764704"/>
            <a:ext cx="7416824" cy="5331296"/>
          </a:xfrm>
        </p:spPr>
        <p:txBody>
          <a:bodyPr>
            <a:normAutofit/>
          </a:bodyPr>
          <a:lstStyle/>
          <a:p>
            <a:r>
              <a:rPr lang="cs-CZ" sz="2800" dirty="0"/>
              <a:t>IAS 24 uvádí rozsáhlou </a:t>
            </a:r>
            <a:r>
              <a:rPr lang="cs-CZ" sz="2800" dirty="0" err="1"/>
              <a:t>zveřejňovací</a:t>
            </a:r>
            <a:r>
              <a:rPr lang="cs-CZ" sz="2800" dirty="0"/>
              <a:t> povinnost týkající se veškerých transakcí mezi SS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/>
          </a:p>
          <a:p>
            <a:r>
              <a:rPr lang="cs-CZ" sz="2800" dirty="0"/>
              <a:t>Obecně lze říci: pokud se uskutečnila transakce mezi SS, musí společnost zveřejnit </a:t>
            </a:r>
            <a:r>
              <a:rPr lang="cs-CZ" sz="2800" u="sng" dirty="0"/>
              <a:t>podstatu vztahu se SS</a:t>
            </a:r>
            <a:r>
              <a:rPr lang="cs-CZ" sz="2800" dirty="0"/>
              <a:t> a </a:t>
            </a:r>
            <a:r>
              <a:rPr lang="cs-CZ" sz="2800" u="sng" dirty="0"/>
              <a:t>informaci o transakci</a:t>
            </a:r>
            <a:r>
              <a:rPr lang="cs-CZ" sz="2800" dirty="0"/>
              <a:t> a </a:t>
            </a:r>
            <a:r>
              <a:rPr lang="cs-CZ" sz="2800" u="sng" dirty="0"/>
              <a:t>nesplacených částkách</a:t>
            </a:r>
            <a:r>
              <a:rPr lang="cs-CZ" sz="2800" dirty="0"/>
              <a:t> nutnou pro pochopení možného dopadu vztahu SS na účetní závěrku.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Spřízněné strany dle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Dle Oddílu č. 33 – Zveřejnění spřízněných stran</a:t>
            </a:r>
          </a:p>
          <a:p>
            <a:r>
              <a:rPr lang="cs-CZ" dirty="0" smtClean="0"/>
              <a:t>Požadavek zahrnutí zveřejnění, že finanční situace a výsledek byly ovlivněny existencí SS a transakcemi a nesplacenými částkami s takovými stranami</a:t>
            </a:r>
          </a:p>
          <a:p>
            <a:r>
              <a:rPr lang="cs-CZ" dirty="0" smtClean="0"/>
              <a:t>Oddíl obsahuje:</a:t>
            </a:r>
          </a:p>
          <a:p>
            <a:pPr>
              <a:buNone/>
            </a:pPr>
            <a:r>
              <a:rPr lang="cs-CZ" dirty="0" smtClean="0"/>
              <a:t>1)  definice spřízněných stran,</a:t>
            </a:r>
          </a:p>
          <a:p>
            <a:pPr marL="457200" indent="-457200">
              <a:buAutoNum type="arabicParenR" startAt="2"/>
            </a:pPr>
            <a:r>
              <a:rPr lang="cs-CZ" dirty="0" smtClean="0"/>
              <a:t>Zveřejnění vazeb mateřská-dceřiná společnost,</a:t>
            </a:r>
          </a:p>
          <a:p>
            <a:pPr marL="457200" indent="-457200">
              <a:buAutoNum type="arabicParenR" startAt="2"/>
            </a:pPr>
            <a:r>
              <a:rPr lang="cs-CZ" dirty="0" smtClean="0"/>
              <a:t>Zveřejnění odměn klíčového managementu,</a:t>
            </a:r>
          </a:p>
          <a:p>
            <a:pPr marL="457200" indent="-457200">
              <a:buAutoNum type="arabicParenR" startAt="2"/>
            </a:pPr>
            <a:r>
              <a:rPr lang="cs-CZ" dirty="0" smtClean="0"/>
              <a:t>Zveřejnění se SS při dalších transakcích.</a:t>
            </a:r>
          </a:p>
          <a:p>
            <a:pPr marL="457200" indent="-457200">
              <a:buAutoNum type="arabicParenR" startAt="2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situací, které by měly být zveřejněny, pokud je uskutečnila 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988840"/>
            <a:ext cx="77724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Nákupy a prodeje zboží a výrobků,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Nákupy a prodeje nemovitostí,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Nákupy a prodeje služeb,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Vypořádání závazků ve prospěch SS,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Leasingové smlouvy,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Transfery půjček, výzkumu a vývoje </a:t>
            </a:r>
            <a:r>
              <a:rPr lang="cs-CZ" sz="2800" dirty="0" err="1"/>
              <a:t>atd</a:t>
            </a:r>
            <a:r>
              <a:rPr lang="cs-CZ" sz="2800" dirty="0"/>
              <a:t>…..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295400"/>
          </a:xfrm>
        </p:spPr>
        <p:txBody>
          <a:bodyPr/>
          <a:lstStyle/>
          <a:p>
            <a:pPr eaLnBrk="1" hangingPunct="1"/>
            <a:r>
              <a:rPr lang="cs-CZ" b="1" dirty="0" smtClean="0"/>
              <a:t>Účetní politiky, změny v účetních odhadech a chyby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05000"/>
            <a:ext cx="7992888" cy="41162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dirty="0" smtClean="0"/>
              <a:t>Řeší IAS 8 (stejnojmenný standard),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dirty="0" smtClean="0"/>
              <a:t>Standard tohoto pojetí vznikl r. 1978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dirty="0" smtClean="0"/>
              <a:t>Poslední novela z roku 2005 (zrušeny alternativní řešení).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cs-CZ" dirty="0" smtClean="0"/>
              <a:t>Minulá verze standardu měla 2 části: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cs-CZ" dirty="0" smtClean="0"/>
              <a:t>Vymezen obsah mimořádné oblasti výsledovky (zrušeno)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</a:pPr>
            <a:r>
              <a:rPr lang="cs-CZ" dirty="0" smtClean="0"/>
              <a:t>Volba účetních politik ze strany společností …..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2263</TotalTime>
  <Words>1273</Words>
  <Application>Microsoft Office PowerPoint</Application>
  <PresentationFormat>Předvádění na obrazovce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Arkýř</vt:lpstr>
      <vt:lpstr>1) Zveřejnění info o spřízněných stranách 2) Změny v účetních odhadech, zásadní        chyby a změny v účetní politice 3) Události po datu rozvahy</vt:lpstr>
      <vt:lpstr>Podstata IAS 24 – Spřízněné strany</vt:lpstr>
      <vt:lpstr>Definice – spřízněná strana</vt:lpstr>
      <vt:lpstr>Snímek 4</vt:lpstr>
      <vt:lpstr>Důvody pro zveřejnění SS</vt:lpstr>
      <vt:lpstr>Snímek 6</vt:lpstr>
      <vt:lpstr>Spřízněné strany dle IFRS for SME</vt:lpstr>
      <vt:lpstr>Příklady situací, které by měly být zveřejněny, pokud je uskutečnila SS</vt:lpstr>
      <vt:lpstr>Účetní politiky, změny v účetních odhadech a chyby</vt:lpstr>
      <vt:lpstr>Rozdělení standardu na dílčí problematiky:</vt:lpstr>
      <vt:lpstr>Účetní chyby</vt:lpstr>
      <vt:lpstr>Změny v účetní politice</vt:lpstr>
      <vt:lpstr>Snímek 13</vt:lpstr>
      <vt:lpstr>Řešení:</vt:lpstr>
      <vt:lpstr>Účetní pravidla, odhady a chyby v IFRS for SME</vt:lpstr>
      <vt:lpstr>Účetní pravidla, odhady a chyby v IFRS for SME II.</vt:lpstr>
      <vt:lpstr>Události po datu rozvahy</vt:lpstr>
      <vt:lpstr>Události po datu rozvahy</vt:lpstr>
      <vt:lpstr>Události po rozvahovém dni</vt:lpstr>
      <vt:lpstr>Události po rozvahovém dni</vt:lpstr>
      <vt:lpstr>Události po rozvahovém dni</vt:lpstr>
      <vt:lpstr>Události po rozvahovém dni dle IFRS for SME</vt:lpstr>
      <vt:lpstr>Děkuji za pozornost!</vt:lpstr>
    </vt:vector>
  </TitlesOfParts>
  <Company>ZCU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24 – Spřízněné strany</dc:title>
  <dc:creator>Jana Hinke</dc:creator>
  <cp:lastModifiedBy>Jana Hinke</cp:lastModifiedBy>
  <cp:revision>66</cp:revision>
  <dcterms:created xsi:type="dcterms:W3CDTF">2012-10-23T10:46:21Z</dcterms:created>
  <dcterms:modified xsi:type="dcterms:W3CDTF">2012-12-06T08:21:40Z</dcterms:modified>
</cp:coreProperties>
</file>